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3" roundtripDataSignature="AMtx7mg3F2sPEQimLpn8HPYNMMqP7brPA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3" d="100"/>
          <a:sy n="33" d="100"/>
        </p:scale>
        <p:origin x="732" y="3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customschemas.google.com/relationships/presentationmetadata" Target="metadata"/><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‹Nº›</a:t>
            </a:fld>
            <a:endParaRPr sz="14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7" name="Google Shape;87;p1: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4" name="Google Shape;94;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08" name="Google Shape;108;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9" name="Google Shape;109;p4: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4</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17" name="Google Shape;117;p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800"/>
              <a:buNone/>
            </a:pPr>
            <a:endParaRPr/>
          </a:p>
          <a:p>
            <a:pPr marL="0" lvl="0" indent="0" algn="l" rtl="0">
              <a:lnSpc>
                <a:spcPct val="100000"/>
              </a:lnSpc>
              <a:spcBef>
                <a:spcPts val="0"/>
              </a:spcBef>
              <a:spcAft>
                <a:spcPts val="0"/>
              </a:spcAft>
              <a:buSzPts val="1400"/>
              <a:buNone/>
            </a:pPr>
            <a:endParaRPr/>
          </a:p>
        </p:txBody>
      </p:sp>
      <p:sp>
        <p:nvSpPr>
          <p:cNvPr id="118" name="Google Shape;118;p5: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5</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524288"/>
            <a:headEnd type="none" w="sm" len="sm"/>
            <a:tailEnd type="none" w="sm" len="sm"/>
          </a:ln>
        </p:spPr>
      </p:sp>
      <p:sp>
        <p:nvSpPr>
          <p:cNvPr id="125" name="Google Shape;125;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6" name="Google Shape;126;p6: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6</a:t>
            </a:fld>
            <a:endParaRPr sz="1400" b="0" i="0" u="none" strike="noStrike" cap="none">
              <a:solidFill>
                <a:srgbClr val="000000"/>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2" name="Google Shape;132;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5"/>
        <p:cNvGrpSpPr/>
        <p:nvPr/>
      </p:nvGrpSpPr>
      <p:grpSpPr>
        <a:xfrm>
          <a:off x="0" y="0"/>
          <a:ext cx="0" cy="0"/>
          <a:chOff x="0" y="0"/>
          <a:chExt cx="0" cy="0"/>
        </a:xfrm>
      </p:grpSpPr>
      <p:sp>
        <p:nvSpPr>
          <p:cNvPr id="16" name="Google Shape;16;p9"/>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7" name="Google Shape;17;p9"/>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8" name="Google Shape;18;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72"/>
        <p:cNvGrpSpPr/>
        <p:nvPr/>
      </p:nvGrpSpPr>
      <p:grpSpPr>
        <a:xfrm>
          <a:off x="0" y="0"/>
          <a:ext cx="0" cy="0"/>
          <a:chOff x="0" y="0"/>
          <a:chExt cx="0" cy="0"/>
        </a:xfrm>
      </p:grpSpPr>
      <p:sp>
        <p:nvSpPr>
          <p:cNvPr id="73" name="Google Shape;73;p18"/>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sz="4000" b="1"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74" name="Google Shape;74;p18"/>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75" name="Google Shape;75;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78"/>
        <p:cNvGrpSpPr/>
        <p:nvPr/>
      </p:nvGrpSpPr>
      <p:grpSpPr>
        <a:xfrm>
          <a:off x="0" y="0"/>
          <a:ext cx="0" cy="0"/>
          <a:chOff x="0" y="0"/>
          <a:chExt cx="0" cy="0"/>
        </a:xfrm>
      </p:grpSpPr>
      <p:sp>
        <p:nvSpPr>
          <p:cNvPr id="79" name="Google Shape;79;p19"/>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80" name="Google Shape;80;p19"/>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81" name="Google Shape;81;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21"/>
        <p:cNvGrpSpPr/>
        <p:nvPr/>
      </p:nvGrpSpPr>
      <p:grpSpPr>
        <a:xfrm>
          <a:off x="0" y="0"/>
          <a:ext cx="0" cy="0"/>
          <a:chOff x="0" y="0"/>
          <a:chExt cx="0" cy="0"/>
        </a:xfrm>
      </p:grpSpPr>
      <p:sp>
        <p:nvSpPr>
          <p:cNvPr id="22" name="Google Shape;22;p10"/>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23" name="Google Shape;23;p10"/>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4" name="Google Shape;24;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27"/>
        <p:cNvGrpSpPr/>
        <p:nvPr/>
      </p:nvGrpSpPr>
      <p:grpSpPr>
        <a:xfrm>
          <a:off x="0" y="0"/>
          <a:ext cx="0" cy="0"/>
          <a:chOff x="0" y="0"/>
          <a:chExt cx="0" cy="0"/>
        </a:xfrm>
      </p:grpSpPr>
      <p:sp>
        <p:nvSpPr>
          <p:cNvPr id="28" name="Google Shape;28;p11"/>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29" name="Google Shape;29;p11"/>
          <p:cNvSpPr txBox="1">
            <a:spLocks noGrp="1"/>
          </p:cNvSpPr>
          <p:nvPr>
            <p:ph type="body" idx="1"/>
          </p:nvPr>
        </p:nvSpPr>
        <p:spPr>
          <a:xfrm rot="5400000">
            <a:off x="2309019" y="-251619"/>
            <a:ext cx="4525962" cy="82296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0" name="Google Shape;30;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33"/>
        <p:cNvGrpSpPr/>
        <p:nvPr/>
      </p:nvGrpSpPr>
      <p:grpSpPr>
        <a:xfrm>
          <a:off x="0" y="0"/>
          <a:ext cx="0" cy="0"/>
          <a:chOff x="0" y="0"/>
          <a:chExt cx="0" cy="0"/>
        </a:xfrm>
      </p:grpSpPr>
      <p:sp>
        <p:nvSpPr>
          <p:cNvPr id="34" name="Google Shape;34;p12"/>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sz="2000" b="1"/>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35" name="Google Shape;35;p12"/>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rmAutofit/>
          </a:bodyPr>
          <a:lstStyle>
            <a:lvl1pPr marR="0" lvl="0" algn="l" rtl="0">
              <a:lnSpc>
                <a:spcPct val="100000"/>
              </a:lnSpc>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100000"/>
              </a:lnSpc>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36" name="Google Shape;36;p12"/>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37" name="Google Shape;37;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40"/>
        <p:cNvGrpSpPr/>
        <p:nvPr/>
      </p:nvGrpSpPr>
      <p:grpSpPr>
        <a:xfrm>
          <a:off x="0" y="0"/>
          <a:ext cx="0" cy="0"/>
          <a:chOff x="0" y="0"/>
          <a:chExt cx="0" cy="0"/>
        </a:xfrm>
      </p:grpSpPr>
      <p:sp>
        <p:nvSpPr>
          <p:cNvPr id="41" name="Google Shape;41;p13"/>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sz="2000" b="1"/>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42" name="Google Shape;42;p13"/>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43" name="Google Shape;43;p13"/>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44" name="Google Shape;44;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47"/>
        <p:cNvGrpSpPr/>
        <p:nvPr/>
      </p:nvGrpSpPr>
      <p:grpSpPr>
        <a:xfrm>
          <a:off x="0" y="0"/>
          <a:ext cx="0" cy="0"/>
          <a:chOff x="0" y="0"/>
          <a:chExt cx="0" cy="0"/>
        </a:xfrm>
      </p:grpSpPr>
      <p:sp>
        <p:nvSpPr>
          <p:cNvPr id="48" name="Google Shape;48;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ólo el título" type="titleOnly">
  <p:cSld name="TITLE_ONLY">
    <p:spTree>
      <p:nvGrpSpPr>
        <p:cNvPr id="1" name="Shape 51"/>
        <p:cNvGrpSpPr/>
        <p:nvPr/>
      </p:nvGrpSpPr>
      <p:grpSpPr>
        <a:xfrm>
          <a:off x="0" y="0"/>
          <a:ext cx="0" cy="0"/>
          <a:chOff x="0" y="0"/>
          <a:chExt cx="0" cy="0"/>
        </a:xfrm>
      </p:grpSpPr>
      <p:sp>
        <p:nvSpPr>
          <p:cNvPr id="52" name="Google Shape;52;p15"/>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53" name="Google Shape;53;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56"/>
        <p:cNvGrpSpPr/>
        <p:nvPr/>
      </p:nvGrpSpPr>
      <p:grpSpPr>
        <a:xfrm>
          <a:off x="0" y="0"/>
          <a:ext cx="0" cy="0"/>
          <a:chOff x="0" y="0"/>
          <a:chExt cx="0" cy="0"/>
        </a:xfrm>
      </p:grpSpPr>
      <p:sp>
        <p:nvSpPr>
          <p:cNvPr id="57" name="Google Shape;57;p16"/>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58" name="Google Shape;58;p1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59" name="Google Shape;59;p1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60" name="Google Shape;60;p1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61" name="Google Shape;61;p1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62" name="Google Shape;62;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67" name="Google Shape;67;p17"/>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68" name="Google Shape;68;p17"/>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69" name="Google Shape;69;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1pPr>
            <a:lvl2pPr marR="0" lvl="1"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2pPr>
            <a:lvl3pPr marR="0" lvl="2"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3pPr>
            <a:lvl4pPr marR="0" lvl="3"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4pPr>
            <a:lvl5pPr marR="0" lvl="4"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5pPr>
            <a:lvl6pPr marR="0" lvl="5"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6pPr>
            <a:lvl7pPr marR="0" lvl="6"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7pPr>
            <a:lvl8pPr marR="0" lvl="7"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8pPr>
            <a:lvl9pPr marR="0" lvl="8"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9pPr>
          </a:lstStyle>
          <a:p>
            <a:endParaRPr/>
          </a:p>
        </p:txBody>
      </p:sp>
      <p:sp>
        <p:nvSpPr>
          <p:cNvPr id="11" name="Google Shape;11;p8"/>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98989"/>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dk1"/>
              </a:buClr>
              <a:buSzPts val="4400"/>
              <a:buFont typeface="Calibri"/>
              <a:buNone/>
            </a:pPr>
            <a:r>
              <a:rPr lang="en-US" sz="4400" b="0" i="0" u="none">
                <a:solidFill>
                  <a:schemeClr val="dk1"/>
                </a:solidFill>
                <a:latin typeface="Calibri"/>
                <a:ea typeface="Calibri"/>
                <a:cs typeface="Calibri"/>
                <a:sym typeface="Calibri"/>
              </a:rPr>
              <a:t>PLANARIAN OBSERVATION: BASIS</a:t>
            </a:r>
            <a:endParaRPr/>
          </a:p>
        </p:txBody>
      </p:sp>
      <p:sp>
        <p:nvSpPr>
          <p:cNvPr id="90" name="Google Shape;90;p1"/>
          <p:cNvSpPr txBox="1">
            <a:spLocks noGrp="1"/>
          </p:cNvSpPr>
          <p:nvPr>
            <p:ph type="body" idx="1"/>
          </p:nvPr>
        </p:nvSpPr>
        <p:spPr>
          <a:xfrm>
            <a:off x="4546600" y="1417637"/>
            <a:ext cx="3729037" cy="3924300"/>
          </a:xfrm>
          <a:prstGeom prst="rect">
            <a:avLst/>
          </a:prstGeom>
          <a:noFill/>
          <a:ln>
            <a:noFill/>
          </a:ln>
        </p:spPr>
        <p:txBody>
          <a:bodyPr spcFirstLastPara="1" wrap="square" lIns="91425" tIns="45700" rIns="91425" bIns="45700" anchor="t" anchorCtr="0">
            <a:noAutofit/>
          </a:bodyPr>
          <a:lstStyle/>
          <a:p>
            <a:pPr marL="0" marR="0" lvl="1" indent="0" algn="l" rtl="0">
              <a:lnSpc>
                <a:spcPct val="100000"/>
              </a:lnSpc>
              <a:spcBef>
                <a:spcPts val="0"/>
              </a:spcBef>
              <a:spcAft>
                <a:spcPts val="0"/>
              </a:spcAft>
              <a:buClr>
                <a:schemeClr val="dk1"/>
              </a:buClr>
              <a:buSzPts val="2800"/>
              <a:buFont typeface="Arial"/>
              <a:buNone/>
            </a:pPr>
            <a:r>
              <a:rPr lang="en-US" sz="2800" b="0" i="0" u="none" strike="noStrike" cap="none">
                <a:solidFill>
                  <a:schemeClr val="dk1"/>
                </a:solidFill>
                <a:latin typeface="Calibri"/>
                <a:ea typeface="Calibri"/>
                <a:cs typeface="Calibri"/>
                <a:sym typeface="Calibri"/>
              </a:rPr>
              <a:t>Planarian</a:t>
            </a:r>
            <a:r>
              <a:rPr lang="en-US"/>
              <a:t>s are</a:t>
            </a:r>
            <a:r>
              <a:rPr lang="en-US" sz="2800" b="0" i="0" u="none" strike="noStrike" cap="none">
                <a:solidFill>
                  <a:schemeClr val="dk1"/>
                </a:solidFill>
                <a:latin typeface="Calibri"/>
                <a:ea typeface="Calibri"/>
                <a:cs typeface="Calibri"/>
                <a:sym typeface="Calibri"/>
              </a:rPr>
              <a:t> very simple multicellular organisms.</a:t>
            </a:r>
            <a:endParaRPr/>
          </a:p>
          <a:p>
            <a:pPr marL="0" marR="0" lvl="1" indent="0" algn="l" rtl="0">
              <a:lnSpc>
                <a:spcPct val="100000"/>
              </a:lnSpc>
              <a:spcBef>
                <a:spcPts val="560"/>
              </a:spcBef>
              <a:spcAft>
                <a:spcPts val="0"/>
              </a:spcAft>
              <a:buClr>
                <a:schemeClr val="dk1"/>
              </a:buClr>
              <a:buSzPts val="2800"/>
              <a:buFont typeface="Arial"/>
              <a:buNone/>
            </a:pPr>
            <a:endParaRPr sz="2800" b="0" i="0" u="none" strike="noStrike" cap="none">
              <a:solidFill>
                <a:schemeClr val="dk1"/>
              </a:solidFill>
              <a:latin typeface="Calibri"/>
              <a:ea typeface="Calibri"/>
              <a:cs typeface="Calibri"/>
              <a:sym typeface="Calibri"/>
            </a:endParaRPr>
          </a:p>
          <a:p>
            <a:pPr marL="0" marR="0" lvl="1" indent="0" algn="l" rtl="0">
              <a:lnSpc>
                <a:spcPct val="100000"/>
              </a:lnSpc>
              <a:spcBef>
                <a:spcPts val="560"/>
              </a:spcBef>
              <a:spcAft>
                <a:spcPts val="0"/>
              </a:spcAft>
              <a:buClr>
                <a:schemeClr val="dk1"/>
              </a:buClr>
              <a:buSzPts val="2800"/>
              <a:buFont typeface="Arial"/>
              <a:buNone/>
            </a:pPr>
            <a:r>
              <a:rPr lang="en-US"/>
              <a:t>They</a:t>
            </a:r>
            <a:r>
              <a:rPr lang="en-US" sz="2800" b="0" i="0" u="none" strike="noStrike" cap="none">
                <a:solidFill>
                  <a:schemeClr val="dk1"/>
                </a:solidFill>
                <a:latin typeface="Calibri"/>
                <a:ea typeface="Calibri"/>
                <a:cs typeface="Calibri"/>
                <a:sym typeface="Calibri"/>
              </a:rPr>
              <a:t> ha</a:t>
            </a:r>
            <a:r>
              <a:rPr lang="en-US"/>
              <a:t>ve</a:t>
            </a:r>
            <a:r>
              <a:rPr lang="en-US" sz="2800" b="0" i="0" u="none" strike="noStrike" cap="none">
                <a:solidFill>
                  <a:schemeClr val="dk1"/>
                </a:solidFill>
                <a:latin typeface="Calibri"/>
                <a:ea typeface="Calibri"/>
                <a:cs typeface="Calibri"/>
                <a:sym typeface="Calibri"/>
              </a:rPr>
              <a:t> a </a:t>
            </a:r>
            <a:r>
              <a:rPr lang="en-US" sz="2800" b="0" i="0" u="sng" strike="noStrike" cap="none">
                <a:solidFill>
                  <a:schemeClr val="dk1"/>
                </a:solidFill>
                <a:latin typeface="Calibri"/>
                <a:ea typeface="Calibri"/>
                <a:cs typeface="Calibri"/>
                <a:sym typeface="Calibri"/>
              </a:rPr>
              <a:t>digestive system </a:t>
            </a:r>
            <a:r>
              <a:rPr lang="en-US" sz="2800" b="0" i="0" u="none" strike="noStrike" cap="none">
                <a:solidFill>
                  <a:schemeClr val="dk1"/>
                </a:solidFill>
                <a:latin typeface="Calibri"/>
                <a:ea typeface="Calibri"/>
                <a:cs typeface="Calibri"/>
                <a:sym typeface="Calibri"/>
              </a:rPr>
              <a:t>made up of a stoma (or mouth), pharynx and intestine and a rudimentary </a:t>
            </a:r>
            <a:r>
              <a:rPr lang="en-US" sz="2800" b="0" i="0" u="sng" strike="noStrike" cap="none">
                <a:solidFill>
                  <a:schemeClr val="dk1"/>
                </a:solidFill>
                <a:latin typeface="Calibri"/>
                <a:ea typeface="Calibri"/>
                <a:cs typeface="Calibri"/>
                <a:sym typeface="Calibri"/>
              </a:rPr>
              <a:t>nervous system.</a:t>
            </a:r>
            <a:endParaRPr/>
          </a:p>
        </p:txBody>
      </p:sp>
      <p:pic>
        <p:nvPicPr>
          <p:cNvPr id="5" name="Picture 3">
            <a:extLst>
              <a:ext uri="{FF2B5EF4-FFF2-40B4-BE49-F238E27FC236}">
                <a16:creationId xmlns:a16="http://schemas.microsoft.com/office/drawing/2014/main" id="{04AC9493-C3AA-4434-AAD0-D97C7F48954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13034"/>
          <a:stretch/>
        </p:blipFill>
        <p:spPr bwMode="auto">
          <a:xfrm>
            <a:off x="457200" y="1417637"/>
            <a:ext cx="3927764" cy="457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dk1"/>
              </a:buClr>
              <a:buSzPts val="4400"/>
              <a:buFont typeface="Calibri"/>
              <a:buNone/>
            </a:pPr>
            <a:r>
              <a:rPr lang="en-US" sz="4400" b="0" i="0" u="none">
                <a:solidFill>
                  <a:schemeClr val="dk1"/>
                </a:solidFill>
                <a:latin typeface="Calibri"/>
                <a:ea typeface="Calibri"/>
                <a:cs typeface="Calibri"/>
                <a:sym typeface="Calibri"/>
              </a:rPr>
              <a:t>PLANARIAN OBSERVATION: BASIS</a:t>
            </a:r>
            <a:endParaRPr/>
          </a:p>
        </p:txBody>
      </p:sp>
      <p:sp>
        <p:nvSpPr>
          <p:cNvPr id="97" name="Google Shape;97;p2"/>
          <p:cNvSpPr txBox="1">
            <a:spLocks noGrp="1"/>
          </p:cNvSpPr>
          <p:nvPr>
            <p:ph type="body" idx="1"/>
          </p:nvPr>
        </p:nvSpPr>
        <p:spPr>
          <a:xfrm>
            <a:off x="395287" y="1600200"/>
            <a:ext cx="8291512" cy="146843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3200"/>
              <a:buFont typeface="Arial"/>
              <a:buNone/>
            </a:pPr>
            <a:r>
              <a:rPr lang="en-US" sz="3200" b="0" i="0" u="none" strike="noStrike" cap="none">
                <a:solidFill>
                  <a:schemeClr val="dk1"/>
                </a:solidFill>
                <a:latin typeface="Calibri"/>
                <a:ea typeface="Calibri"/>
                <a:cs typeface="Calibri"/>
                <a:sym typeface="Calibri"/>
              </a:rPr>
              <a:t>REMOTE LABORATORY:</a:t>
            </a:r>
            <a:endParaRPr/>
          </a:p>
          <a:p>
            <a:pPr marL="0" marR="0" lvl="0" indent="0" algn="l" rtl="0">
              <a:lnSpc>
                <a:spcPct val="100000"/>
              </a:lnSpc>
              <a:spcBef>
                <a:spcPts val="360"/>
              </a:spcBef>
              <a:spcAft>
                <a:spcPts val="0"/>
              </a:spcAft>
              <a:buClr>
                <a:schemeClr val="dk1"/>
              </a:buClr>
              <a:buSzPts val="1800"/>
              <a:buFont typeface="Arial"/>
              <a:buNone/>
            </a:pPr>
            <a:r>
              <a:rPr lang="en-US" sz="1800" b="0" i="0" u="none" strike="noStrike" cap="none">
                <a:solidFill>
                  <a:schemeClr val="dk1"/>
                </a:solidFill>
                <a:latin typeface="Calibri"/>
                <a:ea typeface="Calibri"/>
                <a:cs typeface="Calibri"/>
                <a:sym typeface="Calibri"/>
              </a:rPr>
              <a:t>Planarians are flatworms that can be used to study the effect of different substances on the nervous system. In this remote laboratory you can choose the solution into which to place the planarian.</a:t>
            </a:r>
            <a:endParaRPr/>
          </a:p>
        </p:txBody>
      </p:sp>
      <p:pic>
        <p:nvPicPr>
          <p:cNvPr id="98" name="Google Shape;98;p2"/>
          <p:cNvPicPr preferRelativeResize="0"/>
          <p:nvPr/>
        </p:nvPicPr>
        <p:blipFill rotWithShape="1">
          <a:blip r:embed="rId3">
            <a:alphaModFix/>
          </a:blip>
          <a:srcRect/>
          <a:stretch/>
        </p:blipFill>
        <p:spPr>
          <a:xfrm>
            <a:off x="152400" y="3068637"/>
            <a:ext cx="8839199" cy="345073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3"/>
          <p:cNvSpPr txBox="1">
            <a:spLocks noGrp="1"/>
          </p:cNvSpPr>
          <p:nvPr>
            <p:ph type="title"/>
          </p:nvPr>
        </p:nvSpPr>
        <p:spPr>
          <a:xfrm>
            <a:off x="457200" y="254000"/>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dk1"/>
              </a:buClr>
              <a:buSzPts val="4400"/>
              <a:buFont typeface="Calibri"/>
              <a:buNone/>
            </a:pPr>
            <a:r>
              <a:rPr lang="en-US" sz="4400" b="0" i="0" u="none">
                <a:solidFill>
                  <a:schemeClr val="dk1"/>
                </a:solidFill>
                <a:latin typeface="Calibri"/>
                <a:ea typeface="Calibri"/>
                <a:cs typeface="Calibri"/>
                <a:sym typeface="Calibri"/>
              </a:rPr>
              <a:t>PLANARIAN OBSERVATION: PROCEDURE</a:t>
            </a:r>
            <a:endParaRPr/>
          </a:p>
        </p:txBody>
      </p:sp>
      <p:sp>
        <p:nvSpPr>
          <p:cNvPr id="104" name="Google Shape;104;p3"/>
          <p:cNvSpPr txBox="1">
            <a:spLocks noGrp="1"/>
          </p:cNvSpPr>
          <p:nvPr>
            <p:ph type="body" idx="1"/>
          </p:nvPr>
        </p:nvSpPr>
        <p:spPr>
          <a:xfrm>
            <a:off x="457200" y="1773237"/>
            <a:ext cx="8229600" cy="100806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Arial"/>
              <a:buNone/>
            </a:pPr>
            <a:r>
              <a:rPr lang="en-US" sz="2800" b="0" i="0" u="none" strike="noStrike" cap="none">
                <a:solidFill>
                  <a:schemeClr val="dk1"/>
                </a:solidFill>
                <a:latin typeface="Calibri"/>
                <a:ea typeface="Calibri"/>
                <a:cs typeface="Calibri"/>
                <a:sym typeface="Calibri"/>
              </a:rPr>
              <a:t>1. Choose the </a:t>
            </a:r>
            <a:r>
              <a:rPr lang="en-US" sz="2800" b="1" i="0" u="none" strike="noStrike" cap="none">
                <a:solidFill>
                  <a:schemeClr val="dk1"/>
                </a:solidFill>
              </a:rPr>
              <a:t>control</a:t>
            </a:r>
            <a:r>
              <a:rPr lang="en-US" sz="2800" b="0" i="0" u="none" strike="noStrike" cap="none">
                <a:solidFill>
                  <a:schemeClr val="dk1"/>
                </a:solidFill>
                <a:latin typeface="Calibri"/>
                <a:ea typeface="Calibri"/>
                <a:cs typeface="Calibri"/>
                <a:sym typeface="Calibri"/>
              </a:rPr>
              <a:t> solution.</a:t>
            </a:r>
            <a:endParaRPr/>
          </a:p>
        </p:txBody>
      </p:sp>
      <p:pic>
        <p:nvPicPr>
          <p:cNvPr id="105" name="Google Shape;105;p3"/>
          <p:cNvPicPr preferRelativeResize="0"/>
          <p:nvPr/>
        </p:nvPicPr>
        <p:blipFill rotWithShape="1">
          <a:blip r:embed="rId3">
            <a:alphaModFix/>
          </a:blip>
          <a:srcRect/>
          <a:stretch/>
        </p:blipFill>
        <p:spPr>
          <a:xfrm>
            <a:off x="152400" y="2458749"/>
            <a:ext cx="8839199" cy="345073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4"/>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dk1"/>
              </a:buClr>
              <a:buSzPts val="4400"/>
              <a:buFont typeface="Calibri"/>
              <a:buNone/>
            </a:pPr>
            <a:r>
              <a:rPr lang="en-US" sz="4400" b="0" i="0" u="none">
                <a:solidFill>
                  <a:schemeClr val="dk1"/>
                </a:solidFill>
                <a:latin typeface="Calibri"/>
                <a:ea typeface="Calibri"/>
                <a:cs typeface="Calibri"/>
                <a:sym typeface="Calibri"/>
              </a:rPr>
              <a:t>PLANARIAN OBSERVATION: PROCEDURE</a:t>
            </a:r>
            <a:endParaRPr/>
          </a:p>
        </p:txBody>
      </p:sp>
      <p:sp>
        <p:nvSpPr>
          <p:cNvPr id="112" name="Google Shape;112;p4"/>
          <p:cNvSpPr txBox="1">
            <a:spLocks noGrp="1"/>
          </p:cNvSpPr>
          <p:nvPr>
            <p:ph type="body" idx="1"/>
          </p:nvPr>
        </p:nvSpPr>
        <p:spPr>
          <a:xfrm>
            <a:off x="433387" y="1744662"/>
            <a:ext cx="8229600" cy="64928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800"/>
              <a:buFont typeface="Arial"/>
              <a:buNone/>
            </a:pPr>
            <a:r>
              <a:rPr lang="en-US" sz="2800" b="0" i="0" u="none" strike="noStrike" cap="none">
                <a:solidFill>
                  <a:schemeClr val="dk1"/>
                </a:solidFill>
                <a:latin typeface="Calibri"/>
                <a:ea typeface="Calibri"/>
                <a:cs typeface="Calibri"/>
                <a:sym typeface="Calibri"/>
              </a:rPr>
              <a:t>2. Count the number of times the planarian crosses a line in 5 minutes.</a:t>
            </a:r>
            <a:endParaRPr/>
          </a:p>
        </p:txBody>
      </p:sp>
      <p:pic>
        <p:nvPicPr>
          <p:cNvPr id="113" name="Google Shape;113;p4"/>
          <p:cNvPicPr preferRelativeResize="0"/>
          <p:nvPr/>
        </p:nvPicPr>
        <p:blipFill rotWithShape="1">
          <a:blip r:embed="rId3">
            <a:alphaModFix/>
          </a:blip>
          <a:srcRect l="5847" t="18296" r="7646" b="9781"/>
          <a:stretch/>
        </p:blipFill>
        <p:spPr>
          <a:xfrm>
            <a:off x="875175" y="2659400"/>
            <a:ext cx="7393649" cy="3456175"/>
          </a:xfrm>
          <a:prstGeom prst="rect">
            <a:avLst/>
          </a:prstGeom>
          <a:noFill/>
          <a:ln>
            <a:noFill/>
          </a:ln>
        </p:spPr>
      </p:pic>
      <p:sp>
        <p:nvSpPr>
          <p:cNvPr id="114" name="Google Shape;114;p4"/>
          <p:cNvSpPr txBox="1"/>
          <p:nvPr/>
        </p:nvSpPr>
        <p:spPr>
          <a:xfrm>
            <a:off x="1708125" y="6115575"/>
            <a:ext cx="2748600" cy="3693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Calibri"/>
              <a:buNone/>
            </a:pPr>
            <a:r>
              <a:rPr lang="en-US" sz="1800" b="0" i="0" u="none" strike="noStrike" cap="none">
                <a:solidFill>
                  <a:schemeClr val="dk1"/>
                </a:solidFill>
                <a:latin typeface="Calibri"/>
                <a:ea typeface="Calibri"/>
                <a:cs typeface="Calibri"/>
                <a:sym typeface="Calibri"/>
              </a:rPr>
              <a:t>Time controller: 5 minutes.</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5"/>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dk1"/>
              </a:buClr>
              <a:buSzPts val="4400"/>
              <a:buFont typeface="Calibri"/>
              <a:buNone/>
            </a:pPr>
            <a:r>
              <a:rPr lang="en-US" sz="4400" b="0" i="0" u="none">
                <a:solidFill>
                  <a:schemeClr val="dk1"/>
                </a:solidFill>
                <a:latin typeface="Calibri"/>
                <a:ea typeface="Calibri"/>
                <a:cs typeface="Calibri"/>
                <a:sym typeface="Calibri"/>
              </a:rPr>
              <a:t>PLANARIAN OBSERVATION: PROCEDURE</a:t>
            </a:r>
            <a:endParaRPr/>
          </a:p>
        </p:txBody>
      </p:sp>
      <p:sp>
        <p:nvSpPr>
          <p:cNvPr id="121" name="Google Shape;121;p5"/>
          <p:cNvSpPr txBox="1"/>
          <p:nvPr/>
        </p:nvSpPr>
        <p:spPr>
          <a:xfrm>
            <a:off x="409575" y="1773237"/>
            <a:ext cx="8137525" cy="2308225"/>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1800"/>
              <a:buFont typeface="Calibri"/>
              <a:buNone/>
            </a:pPr>
            <a:r>
              <a:rPr lang="en-US" sz="1800" b="1" i="0" u="none" strike="noStrike" cap="none">
                <a:solidFill>
                  <a:schemeClr val="dk1"/>
                </a:solidFill>
                <a:latin typeface="Calibri"/>
                <a:ea typeface="Calibri"/>
                <a:cs typeface="Calibri"/>
                <a:sym typeface="Calibri"/>
              </a:rPr>
              <a:t>3</a:t>
            </a:r>
            <a:r>
              <a:rPr lang="en-US" sz="1800" b="0" i="0" u="none" strike="noStrike" cap="none">
                <a:solidFill>
                  <a:schemeClr val="dk1"/>
                </a:solidFill>
                <a:latin typeface="Calibri"/>
                <a:ea typeface="Calibri"/>
                <a:cs typeface="Calibri"/>
                <a:sym typeface="Calibri"/>
              </a:rPr>
              <a:t>. Choose the </a:t>
            </a:r>
            <a:r>
              <a:rPr lang="en-US" sz="1800" b="1" i="0" u="none" strike="noStrike" cap="none">
                <a:solidFill>
                  <a:schemeClr val="dk1"/>
                </a:solidFill>
                <a:latin typeface="Calibri"/>
                <a:ea typeface="Calibri"/>
                <a:cs typeface="Calibri"/>
                <a:sym typeface="Calibri"/>
              </a:rPr>
              <a:t>sugar </a:t>
            </a:r>
            <a:r>
              <a:rPr lang="en-US" sz="1800" b="0" i="0" u="none" strike="noStrike" cap="none">
                <a:solidFill>
                  <a:schemeClr val="dk1"/>
                </a:solidFill>
                <a:latin typeface="Calibri"/>
                <a:ea typeface="Calibri"/>
                <a:cs typeface="Calibri"/>
                <a:sym typeface="Calibri"/>
              </a:rPr>
              <a:t>solution</a:t>
            </a:r>
            <a:r>
              <a:rPr lang="en-US" sz="1800" b="1" i="0" u="none" strike="noStrike" cap="none">
                <a:solidFill>
                  <a:schemeClr val="dk1"/>
                </a:solidFill>
                <a:latin typeface="Calibri"/>
                <a:ea typeface="Calibri"/>
                <a:cs typeface="Calibri"/>
                <a:sym typeface="Calibri"/>
              </a:rPr>
              <a:t> </a:t>
            </a:r>
            <a:r>
              <a:rPr lang="en-US" sz="1800" b="0" i="0" u="none" strike="noStrike" cap="none">
                <a:solidFill>
                  <a:schemeClr val="dk1"/>
                </a:solidFill>
                <a:latin typeface="Calibri"/>
                <a:ea typeface="Calibri"/>
                <a:cs typeface="Calibri"/>
                <a:sym typeface="Calibri"/>
              </a:rPr>
              <a:t>and count the number of times the planarian crosses a line in 5 minutes.</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chemeClr val="dk1"/>
              </a:buClr>
              <a:buSzPts val="1800"/>
              <a:buFont typeface="Calibri"/>
              <a:buNone/>
            </a:pPr>
            <a:r>
              <a:rPr lang="en-US" sz="1800" b="1" i="0" u="none" strike="noStrike" cap="none">
                <a:solidFill>
                  <a:schemeClr val="dk1"/>
                </a:solidFill>
                <a:latin typeface="Calibri"/>
                <a:ea typeface="Calibri"/>
                <a:cs typeface="Calibri"/>
                <a:sym typeface="Calibri"/>
              </a:rPr>
              <a:t>4</a:t>
            </a:r>
            <a:r>
              <a:rPr lang="en-US" sz="1800" b="0" i="0" u="none" strike="noStrike" cap="none">
                <a:solidFill>
                  <a:schemeClr val="dk1"/>
                </a:solidFill>
                <a:latin typeface="Calibri"/>
                <a:ea typeface="Calibri"/>
                <a:cs typeface="Calibri"/>
                <a:sym typeface="Calibri"/>
              </a:rPr>
              <a:t>. Choose the </a:t>
            </a:r>
            <a:r>
              <a:rPr lang="en-US" sz="1800" b="1" i="0" u="none" strike="noStrike" cap="none">
                <a:solidFill>
                  <a:schemeClr val="dk1"/>
                </a:solidFill>
                <a:latin typeface="Calibri"/>
                <a:ea typeface="Calibri"/>
                <a:cs typeface="Calibri"/>
                <a:sym typeface="Calibri"/>
              </a:rPr>
              <a:t>ginseng</a:t>
            </a:r>
            <a:r>
              <a:rPr lang="en-US" sz="1800" b="0" i="0" u="none" strike="noStrike" cap="none">
                <a:solidFill>
                  <a:schemeClr val="dk1"/>
                </a:solidFill>
                <a:latin typeface="Calibri"/>
                <a:ea typeface="Calibri"/>
                <a:cs typeface="Calibri"/>
                <a:sym typeface="Calibri"/>
              </a:rPr>
              <a:t> solution and count the number of times the planarian crosses a line in 5 minutes.</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chemeClr val="dk1"/>
              </a:buClr>
              <a:buSzPts val="1800"/>
              <a:buFont typeface="Calibri"/>
              <a:buNone/>
            </a:pPr>
            <a:r>
              <a:rPr lang="en-US" sz="1800" b="1" i="0" u="none" strike="noStrike" cap="none">
                <a:solidFill>
                  <a:schemeClr val="dk1"/>
                </a:solidFill>
                <a:latin typeface="Calibri"/>
                <a:ea typeface="Calibri"/>
                <a:cs typeface="Calibri"/>
                <a:sym typeface="Calibri"/>
              </a:rPr>
              <a:t>5. </a:t>
            </a:r>
            <a:r>
              <a:rPr lang="en-US" sz="1800" b="0" i="0" u="none" strike="noStrike" cap="none">
                <a:solidFill>
                  <a:schemeClr val="dk1"/>
                </a:solidFill>
                <a:latin typeface="Calibri"/>
                <a:ea typeface="Calibri"/>
                <a:cs typeface="Calibri"/>
                <a:sym typeface="Calibri"/>
              </a:rPr>
              <a:t>Choose the </a:t>
            </a:r>
            <a:r>
              <a:rPr lang="en-US" sz="1800" b="1" i="0" u="none" strike="noStrike" cap="none">
                <a:solidFill>
                  <a:schemeClr val="dk1"/>
                </a:solidFill>
                <a:latin typeface="Calibri"/>
                <a:ea typeface="Calibri"/>
                <a:cs typeface="Calibri"/>
                <a:sym typeface="Calibri"/>
              </a:rPr>
              <a:t>caffeine</a:t>
            </a:r>
            <a:r>
              <a:rPr lang="en-US" sz="1800" b="0" i="0" u="none" strike="noStrike" cap="none">
                <a:solidFill>
                  <a:schemeClr val="dk1"/>
                </a:solidFill>
                <a:latin typeface="Calibri"/>
                <a:ea typeface="Calibri"/>
                <a:cs typeface="Calibri"/>
                <a:sym typeface="Calibri"/>
              </a:rPr>
              <a:t> solution and count the number of times the planarian crosses a line in 5 minutes.</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chemeClr val="dk1"/>
              </a:buClr>
              <a:buSzPts val="1800"/>
              <a:buFont typeface="Calibri"/>
              <a:buNone/>
            </a:pPr>
            <a:r>
              <a:rPr lang="en-US" sz="1800" b="1" i="0" u="none" strike="noStrike" cap="none">
                <a:solidFill>
                  <a:schemeClr val="dk1"/>
                </a:solidFill>
                <a:latin typeface="Calibri"/>
                <a:ea typeface="Calibri"/>
                <a:cs typeface="Calibri"/>
                <a:sym typeface="Calibri"/>
              </a:rPr>
              <a:t>6. </a:t>
            </a:r>
            <a:r>
              <a:rPr lang="en-US" sz="1800" b="0" i="0" u="none" strike="noStrike" cap="none">
                <a:solidFill>
                  <a:schemeClr val="dk1"/>
                </a:solidFill>
                <a:latin typeface="Calibri"/>
                <a:ea typeface="Calibri"/>
                <a:cs typeface="Calibri"/>
                <a:sym typeface="Calibri"/>
              </a:rPr>
              <a:t>Choose the</a:t>
            </a:r>
            <a:r>
              <a:rPr lang="en-US" sz="1800" b="1" i="0" u="none" strike="noStrike" cap="none">
                <a:solidFill>
                  <a:schemeClr val="dk1"/>
                </a:solidFill>
                <a:latin typeface="Calibri"/>
                <a:ea typeface="Calibri"/>
                <a:cs typeface="Calibri"/>
                <a:sym typeface="Calibri"/>
              </a:rPr>
              <a:t> taurine </a:t>
            </a:r>
            <a:r>
              <a:rPr lang="en-US" sz="1800" b="0" i="0" u="none" strike="noStrike" cap="none">
                <a:solidFill>
                  <a:schemeClr val="dk1"/>
                </a:solidFill>
                <a:latin typeface="Calibri"/>
                <a:ea typeface="Calibri"/>
                <a:cs typeface="Calibri"/>
                <a:sym typeface="Calibri"/>
              </a:rPr>
              <a:t>solution and count the number of times that the planarian crosses a line during 5 minutes.</a:t>
            </a:r>
            <a:endParaRPr sz="1400" b="0" i="0" u="none" strike="noStrike" cap="none">
              <a:solidFill>
                <a:srgbClr val="000000"/>
              </a:solidFill>
              <a:latin typeface="Arial"/>
              <a:ea typeface="Arial"/>
              <a:cs typeface="Arial"/>
              <a:sym typeface="Arial"/>
            </a:endParaRPr>
          </a:p>
        </p:txBody>
      </p:sp>
      <p:pic>
        <p:nvPicPr>
          <p:cNvPr id="122" name="Google Shape;122;p5"/>
          <p:cNvPicPr preferRelativeResize="0"/>
          <p:nvPr/>
        </p:nvPicPr>
        <p:blipFill rotWithShape="1">
          <a:blip r:embed="rId3">
            <a:alphaModFix/>
          </a:blip>
          <a:srcRect/>
          <a:stretch/>
        </p:blipFill>
        <p:spPr>
          <a:xfrm>
            <a:off x="999075" y="4081450"/>
            <a:ext cx="6958530" cy="27165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6"/>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dk1"/>
              </a:buClr>
              <a:buSzPts val="4400"/>
              <a:buFont typeface="Calibri"/>
              <a:buNone/>
            </a:pPr>
            <a:r>
              <a:rPr lang="en-US" sz="4400" b="0" i="0" u="none">
                <a:solidFill>
                  <a:schemeClr val="dk1"/>
                </a:solidFill>
                <a:latin typeface="Calibri"/>
                <a:ea typeface="Calibri"/>
                <a:cs typeface="Calibri"/>
                <a:sym typeface="Calibri"/>
              </a:rPr>
              <a:t>PLANARIAN OBSERVATION: ANALYSIS</a:t>
            </a:r>
            <a:endParaRPr/>
          </a:p>
        </p:txBody>
      </p:sp>
      <p:sp>
        <p:nvSpPr>
          <p:cNvPr id="129" name="Google Shape;129;p6"/>
          <p:cNvSpPr txBox="1">
            <a:spLocks noGrp="1"/>
          </p:cNvSpPr>
          <p:nvPr>
            <p:ph type="body" idx="1"/>
          </p:nvPr>
        </p:nvSpPr>
        <p:spPr>
          <a:xfrm>
            <a:off x="457200" y="1628775"/>
            <a:ext cx="8229600" cy="4852987"/>
          </a:xfrm>
          <a:prstGeom prst="rect">
            <a:avLst/>
          </a:prstGeom>
          <a:noFill/>
          <a:ln>
            <a:noFill/>
          </a:ln>
        </p:spPr>
        <p:txBody>
          <a:bodyPr spcFirstLastPara="1" wrap="square" lIns="91425" tIns="45700" rIns="91425" bIns="45700" anchor="t" anchorCtr="0">
            <a:noAutofit/>
          </a:bodyPr>
          <a:lstStyle/>
          <a:p>
            <a:pPr marL="514350" marR="0" lvl="0" indent="-514350" algn="l" rtl="0">
              <a:lnSpc>
                <a:spcPct val="100000"/>
              </a:lnSpc>
              <a:spcBef>
                <a:spcPts val="0"/>
              </a:spcBef>
              <a:spcAft>
                <a:spcPts val="0"/>
              </a:spcAft>
              <a:buClr>
                <a:schemeClr val="dk1"/>
              </a:buClr>
              <a:buSzPts val="3200"/>
              <a:buFont typeface="Arial"/>
              <a:buAutoNum type="arabicPeriod"/>
            </a:pPr>
            <a:r>
              <a:rPr lang="en-US" sz="3200" b="0" i="0" u="none" strike="noStrike" cap="none">
                <a:solidFill>
                  <a:schemeClr val="dk1"/>
                </a:solidFill>
                <a:latin typeface="Calibri"/>
                <a:ea typeface="Calibri"/>
                <a:cs typeface="Calibri"/>
                <a:sym typeface="Calibri"/>
              </a:rPr>
              <a:t>Compare the results: </a:t>
            </a:r>
            <a:endParaRPr/>
          </a:p>
          <a:p>
            <a:pPr marL="514350" marR="0" lvl="0" indent="-514350" algn="l" rtl="0">
              <a:lnSpc>
                <a:spcPct val="100000"/>
              </a:lnSpc>
              <a:spcBef>
                <a:spcPts val="280"/>
              </a:spcBef>
              <a:spcAft>
                <a:spcPts val="0"/>
              </a:spcAft>
              <a:buClr>
                <a:schemeClr val="dk1"/>
              </a:buClr>
              <a:buSzPts val="1400"/>
              <a:buFont typeface="Arial"/>
              <a:buNone/>
            </a:pPr>
            <a:endParaRPr sz="1500" b="0" i="0" u="none" strike="noStrike" cap="none">
              <a:solidFill>
                <a:schemeClr val="dk1"/>
              </a:solidFill>
              <a:latin typeface="Calibri"/>
              <a:ea typeface="Calibri"/>
              <a:cs typeface="Calibri"/>
              <a:sym typeface="Calibri"/>
            </a:endParaRPr>
          </a:p>
          <a:p>
            <a:pPr marL="514350" marR="0" lvl="0" indent="-520700" algn="l" rtl="0">
              <a:lnSpc>
                <a:spcPct val="100000"/>
              </a:lnSpc>
              <a:spcBef>
                <a:spcPts val="360"/>
              </a:spcBef>
              <a:spcAft>
                <a:spcPts val="0"/>
              </a:spcAft>
              <a:buClr>
                <a:schemeClr val="dk1"/>
              </a:buClr>
              <a:buSzPts val="1900"/>
              <a:buFont typeface="Arial"/>
              <a:buAutoNum type="alphaLcParenR"/>
            </a:pPr>
            <a:r>
              <a:rPr lang="en-US" sz="1900" b="0" i="0" u="none" strike="noStrike" cap="none">
                <a:solidFill>
                  <a:schemeClr val="dk1"/>
                </a:solidFill>
                <a:latin typeface="Calibri"/>
                <a:ea typeface="Calibri"/>
                <a:cs typeface="Calibri"/>
                <a:sym typeface="Calibri"/>
              </a:rPr>
              <a:t>In the </a:t>
            </a:r>
            <a:r>
              <a:rPr lang="en-US" sz="1900" b="1" i="0" u="none" strike="noStrike" cap="none">
                <a:solidFill>
                  <a:schemeClr val="dk1"/>
                </a:solidFill>
              </a:rPr>
              <a:t>control</a:t>
            </a:r>
            <a:r>
              <a:rPr lang="en-US" sz="1900" b="0" i="0" u="none" strike="noStrike" cap="none">
                <a:solidFill>
                  <a:schemeClr val="dk1"/>
                </a:solidFill>
                <a:latin typeface="Calibri"/>
                <a:ea typeface="Calibri"/>
                <a:cs typeface="Calibri"/>
                <a:sym typeface="Calibri"/>
              </a:rPr>
              <a:t> solution (pond water) the planarian crossed a line _______ times.</a:t>
            </a:r>
            <a:endParaRPr sz="3300"/>
          </a:p>
          <a:p>
            <a:pPr marL="514350" marR="0" lvl="0" indent="-520700" algn="l" rtl="0">
              <a:lnSpc>
                <a:spcPct val="100000"/>
              </a:lnSpc>
              <a:spcBef>
                <a:spcPts val="360"/>
              </a:spcBef>
              <a:spcAft>
                <a:spcPts val="0"/>
              </a:spcAft>
              <a:buClr>
                <a:schemeClr val="dk1"/>
              </a:buClr>
              <a:buSzPts val="1900"/>
              <a:buFont typeface="Arial"/>
              <a:buAutoNum type="alphaLcParenR"/>
            </a:pPr>
            <a:r>
              <a:rPr lang="en-US" sz="1900" b="0" i="0" u="none" strike="noStrike" cap="none">
                <a:solidFill>
                  <a:schemeClr val="dk1"/>
                </a:solidFill>
                <a:latin typeface="Calibri"/>
                <a:ea typeface="Calibri"/>
                <a:cs typeface="Calibri"/>
                <a:sym typeface="Calibri"/>
              </a:rPr>
              <a:t>In the </a:t>
            </a:r>
            <a:r>
              <a:rPr lang="en-US" sz="1900" b="1" i="0" u="none" strike="noStrike" cap="none">
                <a:solidFill>
                  <a:schemeClr val="dk1"/>
                </a:solidFill>
              </a:rPr>
              <a:t>sugar</a:t>
            </a:r>
            <a:r>
              <a:rPr lang="en-US" sz="1900" b="0" i="0" u="none" strike="noStrike" cap="none">
                <a:solidFill>
                  <a:schemeClr val="dk1"/>
                </a:solidFill>
                <a:latin typeface="Calibri"/>
                <a:ea typeface="Calibri"/>
                <a:cs typeface="Calibri"/>
                <a:sym typeface="Calibri"/>
              </a:rPr>
              <a:t> solution the planarian crossed a line _______ times.</a:t>
            </a:r>
            <a:endParaRPr sz="3300"/>
          </a:p>
          <a:p>
            <a:pPr marL="514350" marR="0" lvl="0" indent="-520700" algn="l" rtl="0">
              <a:lnSpc>
                <a:spcPct val="100000"/>
              </a:lnSpc>
              <a:spcBef>
                <a:spcPts val="360"/>
              </a:spcBef>
              <a:spcAft>
                <a:spcPts val="0"/>
              </a:spcAft>
              <a:buClr>
                <a:schemeClr val="dk1"/>
              </a:buClr>
              <a:buSzPts val="1900"/>
              <a:buFont typeface="Arial"/>
              <a:buAutoNum type="alphaLcParenR"/>
            </a:pPr>
            <a:r>
              <a:rPr lang="en-US" sz="1900" b="0" i="0" u="none" strike="noStrike" cap="none">
                <a:solidFill>
                  <a:schemeClr val="dk1"/>
                </a:solidFill>
                <a:latin typeface="Calibri"/>
                <a:ea typeface="Calibri"/>
                <a:cs typeface="Calibri"/>
                <a:sym typeface="Calibri"/>
              </a:rPr>
              <a:t>In the </a:t>
            </a:r>
            <a:r>
              <a:rPr lang="en-US" sz="1900" b="1" i="0" u="none" strike="noStrike" cap="none">
                <a:solidFill>
                  <a:schemeClr val="dk1"/>
                </a:solidFill>
              </a:rPr>
              <a:t>ginseng</a:t>
            </a:r>
            <a:r>
              <a:rPr lang="en-US" sz="1900" b="0" i="0" u="none" strike="noStrike" cap="none">
                <a:solidFill>
                  <a:schemeClr val="dk1"/>
                </a:solidFill>
                <a:latin typeface="Calibri"/>
                <a:ea typeface="Calibri"/>
                <a:cs typeface="Calibri"/>
                <a:sym typeface="Calibri"/>
              </a:rPr>
              <a:t> solution the planarian crossed a line _______ times.</a:t>
            </a:r>
            <a:endParaRPr sz="3300"/>
          </a:p>
          <a:p>
            <a:pPr marL="514350" marR="0" lvl="0" indent="-520700" algn="l" rtl="0">
              <a:lnSpc>
                <a:spcPct val="100000"/>
              </a:lnSpc>
              <a:spcBef>
                <a:spcPts val="360"/>
              </a:spcBef>
              <a:spcAft>
                <a:spcPts val="0"/>
              </a:spcAft>
              <a:buClr>
                <a:schemeClr val="dk1"/>
              </a:buClr>
              <a:buSzPts val="1900"/>
              <a:buFont typeface="Arial"/>
              <a:buAutoNum type="alphaLcParenR"/>
            </a:pPr>
            <a:r>
              <a:rPr lang="en-US" sz="1900" b="0" i="0" u="none" strike="noStrike" cap="none">
                <a:solidFill>
                  <a:schemeClr val="dk1"/>
                </a:solidFill>
                <a:latin typeface="Calibri"/>
                <a:ea typeface="Calibri"/>
                <a:cs typeface="Calibri"/>
                <a:sym typeface="Calibri"/>
              </a:rPr>
              <a:t>In the </a:t>
            </a:r>
            <a:r>
              <a:rPr lang="en-US" sz="1900" b="1" i="0" u="none" strike="noStrike" cap="none">
                <a:solidFill>
                  <a:schemeClr val="dk1"/>
                </a:solidFill>
              </a:rPr>
              <a:t>caffeine</a:t>
            </a:r>
            <a:r>
              <a:rPr lang="en-US" sz="1900" b="0" i="0" u="none" strike="noStrike" cap="none">
                <a:solidFill>
                  <a:schemeClr val="dk1"/>
                </a:solidFill>
                <a:latin typeface="Calibri"/>
                <a:ea typeface="Calibri"/>
                <a:cs typeface="Calibri"/>
                <a:sym typeface="Calibri"/>
              </a:rPr>
              <a:t> solution, the planarian crossed a line _______ times.</a:t>
            </a:r>
            <a:endParaRPr sz="3300"/>
          </a:p>
          <a:p>
            <a:pPr marL="514350" marR="0" lvl="0" indent="-520700" algn="l" rtl="0">
              <a:lnSpc>
                <a:spcPct val="100000"/>
              </a:lnSpc>
              <a:spcBef>
                <a:spcPts val="360"/>
              </a:spcBef>
              <a:spcAft>
                <a:spcPts val="0"/>
              </a:spcAft>
              <a:buClr>
                <a:schemeClr val="dk1"/>
              </a:buClr>
              <a:buSzPts val="1900"/>
              <a:buFont typeface="Arial"/>
              <a:buAutoNum type="alphaLcParenR"/>
            </a:pPr>
            <a:r>
              <a:rPr lang="en-US" sz="1900" b="0" i="0" u="none" strike="noStrike" cap="none">
                <a:solidFill>
                  <a:schemeClr val="dk1"/>
                </a:solidFill>
                <a:latin typeface="Calibri"/>
                <a:ea typeface="Calibri"/>
                <a:cs typeface="Calibri"/>
                <a:sym typeface="Calibri"/>
              </a:rPr>
              <a:t>In the </a:t>
            </a:r>
            <a:r>
              <a:rPr lang="en-US" sz="1900" b="1" i="0" u="none" strike="noStrike" cap="none">
                <a:solidFill>
                  <a:schemeClr val="dk1"/>
                </a:solidFill>
              </a:rPr>
              <a:t>taurine</a:t>
            </a:r>
            <a:r>
              <a:rPr lang="en-US" sz="1900" b="0" i="0" u="none" strike="noStrike" cap="none">
                <a:solidFill>
                  <a:schemeClr val="dk1"/>
                </a:solidFill>
                <a:latin typeface="Calibri"/>
                <a:ea typeface="Calibri"/>
                <a:cs typeface="Calibri"/>
                <a:sym typeface="Calibri"/>
              </a:rPr>
              <a:t> solution, the planarian crossed a line _______ times.</a:t>
            </a:r>
            <a:endParaRPr sz="3300"/>
          </a:p>
          <a:p>
            <a:pPr marL="514350" marR="0" lvl="0" indent="-400050" algn="l" rtl="0">
              <a:lnSpc>
                <a:spcPct val="100000"/>
              </a:lnSpc>
              <a:spcBef>
                <a:spcPts val="360"/>
              </a:spcBef>
              <a:spcAft>
                <a:spcPts val="0"/>
              </a:spcAft>
              <a:buClr>
                <a:schemeClr val="dk1"/>
              </a:buClr>
              <a:buSzPts val="1800"/>
              <a:buFont typeface="Arial"/>
              <a:buNone/>
            </a:pPr>
            <a:endParaRPr sz="1900" b="0" i="0" u="none" strike="noStrike" cap="none">
              <a:solidFill>
                <a:schemeClr val="dk1"/>
              </a:solidFill>
              <a:latin typeface="Calibri"/>
              <a:ea typeface="Calibri"/>
              <a:cs typeface="Calibri"/>
              <a:sym typeface="Calibri"/>
            </a:endParaRPr>
          </a:p>
          <a:p>
            <a:pPr marL="514350" marR="0" lvl="0" indent="-520700" algn="l" rtl="0">
              <a:lnSpc>
                <a:spcPct val="100000"/>
              </a:lnSpc>
              <a:spcBef>
                <a:spcPts val="360"/>
              </a:spcBef>
              <a:spcAft>
                <a:spcPts val="0"/>
              </a:spcAft>
              <a:buClr>
                <a:schemeClr val="dk1"/>
              </a:buClr>
              <a:buSzPts val="1900"/>
              <a:buFont typeface="Arial"/>
              <a:buAutoNum type="alphaLcParenR"/>
            </a:pPr>
            <a:r>
              <a:rPr lang="en-US" sz="1900" b="0" i="0" u="none" strike="noStrike" cap="none">
                <a:solidFill>
                  <a:schemeClr val="dk1"/>
                </a:solidFill>
                <a:latin typeface="Calibri"/>
                <a:ea typeface="Calibri"/>
                <a:cs typeface="Calibri"/>
                <a:sym typeface="Calibri"/>
              </a:rPr>
              <a:t>The difference between the number of times the planarian crossed a line in the </a:t>
            </a:r>
            <a:r>
              <a:rPr lang="en-US" sz="1900" b="1" i="0" u="none" strike="noStrike" cap="none">
                <a:solidFill>
                  <a:schemeClr val="dk1"/>
                </a:solidFill>
              </a:rPr>
              <a:t>control</a:t>
            </a:r>
            <a:r>
              <a:rPr lang="en-US" sz="1900" b="0" i="0" u="none" strike="noStrike" cap="none">
                <a:solidFill>
                  <a:schemeClr val="dk1"/>
                </a:solidFill>
                <a:latin typeface="Calibri"/>
                <a:ea typeface="Calibri"/>
                <a:cs typeface="Calibri"/>
                <a:sym typeface="Calibri"/>
              </a:rPr>
              <a:t> solution and in the ______________ solution is the minimum.</a:t>
            </a:r>
            <a:endParaRPr sz="3300"/>
          </a:p>
          <a:p>
            <a:pPr marL="514350" marR="0" lvl="0" indent="-520700" algn="l" rtl="0">
              <a:lnSpc>
                <a:spcPct val="100000"/>
              </a:lnSpc>
              <a:spcBef>
                <a:spcPts val="360"/>
              </a:spcBef>
              <a:spcAft>
                <a:spcPts val="0"/>
              </a:spcAft>
              <a:buClr>
                <a:schemeClr val="dk1"/>
              </a:buClr>
              <a:buSzPts val="1900"/>
              <a:buFont typeface="Arial"/>
              <a:buAutoNum type="alphaLcParenR"/>
            </a:pPr>
            <a:r>
              <a:rPr lang="en-US" sz="1900" b="0" i="0" u="none" strike="noStrike" cap="none">
                <a:solidFill>
                  <a:schemeClr val="dk1"/>
                </a:solidFill>
                <a:latin typeface="Calibri"/>
                <a:ea typeface="Calibri"/>
                <a:cs typeface="Calibri"/>
                <a:sym typeface="Calibri"/>
              </a:rPr>
              <a:t>The difference between the number of times the planarian crossed a line in the </a:t>
            </a:r>
            <a:r>
              <a:rPr lang="en-US" sz="1900" b="1" i="0" u="none" strike="noStrike" cap="none">
                <a:solidFill>
                  <a:schemeClr val="dk1"/>
                </a:solidFill>
              </a:rPr>
              <a:t>control </a:t>
            </a:r>
            <a:r>
              <a:rPr lang="en-US" sz="1900" b="0" i="0" u="none" strike="noStrike" cap="none">
                <a:solidFill>
                  <a:schemeClr val="dk1"/>
                </a:solidFill>
                <a:latin typeface="Calibri"/>
                <a:ea typeface="Calibri"/>
                <a:cs typeface="Calibri"/>
                <a:sym typeface="Calibri"/>
              </a:rPr>
              <a:t>solution and in the ______________ solution is the maximum.</a:t>
            </a:r>
            <a:endParaRPr sz="3300"/>
          </a:p>
          <a:p>
            <a:pPr marL="514350" marR="0" lvl="0" indent="-400050" algn="l" rtl="0">
              <a:lnSpc>
                <a:spcPct val="100000"/>
              </a:lnSpc>
              <a:spcBef>
                <a:spcPts val="36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514350" marR="0" lvl="0" indent="-400050" algn="l" rtl="0">
              <a:lnSpc>
                <a:spcPct val="100000"/>
              </a:lnSpc>
              <a:spcBef>
                <a:spcPts val="36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514350" marR="0" lvl="0" indent="-400050" algn="l" rtl="0">
              <a:lnSpc>
                <a:spcPct val="100000"/>
              </a:lnSpc>
              <a:spcBef>
                <a:spcPts val="36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342900" marR="0" lvl="0" indent="-228600" algn="l" rtl="0">
              <a:lnSpc>
                <a:spcPct val="100000"/>
              </a:lnSpc>
              <a:spcBef>
                <a:spcPts val="360"/>
              </a:spcBef>
              <a:spcAft>
                <a:spcPts val="0"/>
              </a:spcAft>
              <a:buClr>
                <a:schemeClr val="dk1"/>
              </a:buClr>
              <a:buSzPts val="1800"/>
              <a:buFont typeface="Arial"/>
              <a:buNone/>
            </a:pPr>
            <a:endParaRPr sz="1800" b="0" i="0" u="non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7"/>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dk1"/>
              </a:buClr>
              <a:buSzPts val="4400"/>
              <a:buFont typeface="Calibri"/>
              <a:buNone/>
            </a:pPr>
            <a:r>
              <a:rPr lang="en-US" sz="4400" b="0" i="0" u="none">
                <a:solidFill>
                  <a:schemeClr val="dk1"/>
                </a:solidFill>
                <a:latin typeface="Calibri"/>
                <a:ea typeface="Calibri"/>
                <a:cs typeface="Calibri"/>
                <a:sym typeface="Calibri"/>
              </a:rPr>
              <a:t>PLANARIAN OBSERVATION: CONCLUSIONS</a:t>
            </a:r>
            <a:endParaRPr/>
          </a:p>
        </p:txBody>
      </p:sp>
      <p:sp>
        <p:nvSpPr>
          <p:cNvPr id="135" name="Google Shape;135;p7"/>
          <p:cNvSpPr txBox="1">
            <a:spLocks noGrp="1"/>
          </p:cNvSpPr>
          <p:nvPr>
            <p:ph type="body" idx="1"/>
          </p:nvPr>
        </p:nvSpPr>
        <p:spPr>
          <a:xfrm>
            <a:off x="179387" y="1628775"/>
            <a:ext cx="8507412" cy="5141912"/>
          </a:xfrm>
          <a:prstGeom prst="rect">
            <a:avLst/>
          </a:prstGeom>
          <a:noFill/>
          <a:ln>
            <a:noFill/>
          </a:ln>
        </p:spPr>
        <p:txBody>
          <a:bodyPr spcFirstLastPara="1" wrap="square" lIns="91425" tIns="45700" rIns="91425" bIns="45700" anchor="t" anchorCtr="0">
            <a:noAutofit/>
          </a:bodyPr>
          <a:lstStyle/>
          <a:p>
            <a:pPr marL="0" marR="0" lvl="0" indent="0" algn="l" rtl="0">
              <a:lnSpc>
                <a:spcPct val="115000"/>
              </a:lnSpc>
              <a:spcBef>
                <a:spcPts val="0"/>
              </a:spcBef>
              <a:spcAft>
                <a:spcPts val="0"/>
              </a:spcAft>
              <a:buClr>
                <a:schemeClr val="dk1"/>
              </a:buClr>
              <a:buSzPts val="2400"/>
              <a:buFont typeface="Arial"/>
              <a:buNone/>
            </a:pPr>
            <a:r>
              <a:rPr lang="en-US" sz="2100" b="0" i="0" u="none">
                <a:solidFill>
                  <a:schemeClr val="dk1"/>
                </a:solidFill>
                <a:latin typeface="Calibri"/>
                <a:ea typeface="Calibri"/>
                <a:cs typeface="Calibri"/>
                <a:sym typeface="Calibri"/>
              </a:rPr>
              <a:t>a) Which </a:t>
            </a:r>
            <a:r>
              <a:rPr lang="en-US" sz="2100"/>
              <a:t>of the substances increased the planarian’s movement the most?</a:t>
            </a:r>
            <a:r>
              <a:rPr lang="en-US" sz="2100" b="0" i="0" u="none">
                <a:solidFill>
                  <a:schemeClr val="dk1"/>
                </a:solidFill>
                <a:latin typeface="Calibri"/>
                <a:ea typeface="Calibri"/>
                <a:cs typeface="Calibri"/>
                <a:sym typeface="Calibri"/>
              </a:rPr>
              <a:t> Why?</a:t>
            </a:r>
            <a:endParaRPr sz="2900"/>
          </a:p>
          <a:p>
            <a:pPr marL="0" marR="0" lvl="0" indent="0" algn="l" rtl="0">
              <a:lnSpc>
                <a:spcPct val="115000"/>
              </a:lnSpc>
              <a:spcBef>
                <a:spcPts val="480"/>
              </a:spcBef>
              <a:spcAft>
                <a:spcPts val="0"/>
              </a:spcAft>
              <a:buClr>
                <a:schemeClr val="dk1"/>
              </a:buClr>
              <a:buSzPts val="2400"/>
              <a:buFont typeface="Arial"/>
              <a:buNone/>
            </a:pPr>
            <a:r>
              <a:rPr lang="en-US" sz="2100" b="0" i="0" u="none">
                <a:solidFill>
                  <a:schemeClr val="dk1"/>
                </a:solidFill>
                <a:latin typeface="Calibri"/>
                <a:ea typeface="Calibri"/>
                <a:cs typeface="Calibri"/>
                <a:sym typeface="Calibri"/>
              </a:rPr>
              <a:t>b) Which </a:t>
            </a:r>
            <a:r>
              <a:rPr lang="en-US" sz="2100"/>
              <a:t>of the substances decreased the planarian’s movement the most</a:t>
            </a:r>
            <a:r>
              <a:rPr lang="en-US" sz="2100" b="0" i="0" u="none">
                <a:solidFill>
                  <a:schemeClr val="dk1"/>
                </a:solidFill>
                <a:latin typeface="Calibri"/>
                <a:ea typeface="Calibri"/>
                <a:cs typeface="Calibri"/>
                <a:sym typeface="Calibri"/>
              </a:rPr>
              <a:t>? Why?</a:t>
            </a:r>
            <a:endParaRPr sz="2900"/>
          </a:p>
          <a:p>
            <a:pPr marL="0" marR="0" lvl="0" indent="0" algn="l" rtl="0">
              <a:lnSpc>
                <a:spcPct val="115000"/>
              </a:lnSpc>
              <a:spcBef>
                <a:spcPts val="480"/>
              </a:spcBef>
              <a:spcAft>
                <a:spcPts val="0"/>
              </a:spcAft>
              <a:buClr>
                <a:schemeClr val="dk1"/>
              </a:buClr>
              <a:buSzPts val="2400"/>
              <a:buFont typeface="Arial"/>
              <a:buNone/>
            </a:pPr>
            <a:r>
              <a:rPr lang="en-US" sz="2100" b="0" i="0" u="none">
                <a:solidFill>
                  <a:schemeClr val="dk1"/>
                </a:solidFill>
                <a:latin typeface="Calibri"/>
                <a:ea typeface="Calibri"/>
                <a:cs typeface="Calibri"/>
                <a:sym typeface="Calibri"/>
              </a:rPr>
              <a:t>c) Which substance can be considered as a stimulant of the planarian</a:t>
            </a:r>
            <a:r>
              <a:rPr lang="en-US" sz="2100"/>
              <a:t>’s</a:t>
            </a:r>
            <a:r>
              <a:rPr lang="en-US" sz="2100" b="0" i="0" u="none">
                <a:solidFill>
                  <a:schemeClr val="dk1"/>
                </a:solidFill>
                <a:latin typeface="Calibri"/>
                <a:ea typeface="Calibri"/>
                <a:cs typeface="Calibri"/>
                <a:sym typeface="Calibri"/>
              </a:rPr>
              <a:t> nervous system? Why?</a:t>
            </a:r>
            <a:endParaRPr sz="2900"/>
          </a:p>
          <a:p>
            <a:pPr marL="0" marR="0" lvl="0" indent="0" algn="l" rtl="0">
              <a:lnSpc>
                <a:spcPct val="115000"/>
              </a:lnSpc>
              <a:spcBef>
                <a:spcPts val="480"/>
              </a:spcBef>
              <a:spcAft>
                <a:spcPts val="0"/>
              </a:spcAft>
              <a:buClr>
                <a:schemeClr val="dk1"/>
              </a:buClr>
              <a:buSzPts val="2400"/>
              <a:buFont typeface="Arial"/>
              <a:buNone/>
            </a:pPr>
            <a:r>
              <a:rPr lang="en-US" sz="2100" b="0" i="0" u="none">
                <a:solidFill>
                  <a:schemeClr val="dk1"/>
                </a:solidFill>
                <a:latin typeface="Calibri"/>
                <a:ea typeface="Calibri"/>
                <a:cs typeface="Calibri"/>
                <a:sym typeface="Calibri"/>
              </a:rPr>
              <a:t>d) Which substance can be considered as a depressant or inhibitor of the planarian</a:t>
            </a:r>
            <a:r>
              <a:rPr lang="en-US" sz="2100"/>
              <a:t>’s</a:t>
            </a:r>
            <a:r>
              <a:rPr lang="en-US" sz="2100" b="0" i="0" u="none">
                <a:solidFill>
                  <a:schemeClr val="dk1"/>
                </a:solidFill>
                <a:latin typeface="Calibri"/>
                <a:ea typeface="Calibri"/>
                <a:cs typeface="Calibri"/>
                <a:sym typeface="Calibri"/>
              </a:rPr>
              <a:t> nervous system? Why?</a:t>
            </a:r>
            <a:endParaRPr sz="2900"/>
          </a:p>
          <a:p>
            <a:pPr marL="0" marR="0" lvl="0" indent="0" algn="l" rtl="0">
              <a:lnSpc>
                <a:spcPct val="115000"/>
              </a:lnSpc>
              <a:spcBef>
                <a:spcPts val="480"/>
              </a:spcBef>
              <a:spcAft>
                <a:spcPts val="0"/>
              </a:spcAft>
              <a:buClr>
                <a:schemeClr val="dk1"/>
              </a:buClr>
              <a:buSzPts val="2400"/>
              <a:buFont typeface="Arial"/>
              <a:buNone/>
            </a:pPr>
            <a:r>
              <a:rPr lang="en-US" sz="2100" b="0" i="0" u="none">
                <a:solidFill>
                  <a:schemeClr val="dk1"/>
                </a:solidFill>
                <a:latin typeface="Calibri"/>
                <a:ea typeface="Calibri"/>
                <a:cs typeface="Calibri"/>
                <a:sym typeface="Calibri"/>
              </a:rPr>
              <a:t>e) Search for information about the effects of caffeine and taurine on the human nervous system. Do they have the same effects in humans as in planarians? Why?</a:t>
            </a:r>
            <a:endParaRPr sz="2900"/>
          </a:p>
          <a:p>
            <a:pPr marL="0" marR="0" lvl="0" indent="0" algn="l" rtl="0">
              <a:lnSpc>
                <a:spcPct val="115000"/>
              </a:lnSpc>
              <a:spcBef>
                <a:spcPts val="480"/>
              </a:spcBef>
              <a:spcAft>
                <a:spcPts val="0"/>
              </a:spcAft>
              <a:buClr>
                <a:schemeClr val="dk1"/>
              </a:buClr>
              <a:buSzPts val="2400"/>
              <a:buFont typeface="Arial"/>
              <a:buNone/>
            </a:pPr>
            <a:r>
              <a:rPr lang="en-US" sz="2100" b="0" i="0" u="none">
                <a:solidFill>
                  <a:schemeClr val="dk1"/>
                </a:solidFill>
                <a:latin typeface="Calibri"/>
                <a:ea typeface="Calibri"/>
                <a:cs typeface="Calibri"/>
                <a:sym typeface="Calibri"/>
              </a:rPr>
              <a:t>f) </a:t>
            </a:r>
            <a:r>
              <a:rPr lang="en-US" sz="2100"/>
              <a:t>On w</a:t>
            </a:r>
            <a:r>
              <a:rPr lang="en-US" sz="2100" b="0" i="0" u="none">
                <a:solidFill>
                  <a:schemeClr val="dk1"/>
                </a:solidFill>
                <a:latin typeface="Calibri"/>
                <a:ea typeface="Calibri"/>
                <a:cs typeface="Calibri"/>
                <a:sym typeface="Calibri"/>
              </a:rPr>
              <a:t>hich vital function is this experiment based on: nutrition, interaction or reproduction? Why?</a:t>
            </a:r>
            <a:endParaRPr sz="2900"/>
          </a:p>
          <a:p>
            <a:pPr marL="342900" marR="0" lvl="0" indent="-190500" algn="l" rtl="0">
              <a:lnSpc>
                <a:spcPct val="100000"/>
              </a:lnSpc>
              <a:spcBef>
                <a:spcPts val="480"/>
              </a:spcBef>
              <a:spcAft>
                <a:spcPts val="0"/>
              </a:spcAft>
              <a:buClr>
                <a:schemeClr val="dk1"/>
              </a:buClr>
              <a:buSzPts val="2400"/>
              <a:buFont typeface="Arial"/>
              <a:buNone/>
            </a:pPr>
            <a:endParaRPr sz="2400" b="0" i="0" u="non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454</Words>
  <Application>Microsoft Office PowerPoint</Application>
  <PresentationFormat>Presentación en pantalla (4:3)</PresentationFormat>
  <Paragraphs>41</Paragraphs>
  <Slides>7</Slides>
  <Notes>7</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7</vt:i4>
      </vt:variant>
    </vt:vector>
  </HeadingPairs>
  <TitlesOfParts>
    <vt:vector size="10" baseType="lpstr">
      <vt:lpstr>Arial</vt:lpstr>
      <vt:lpstr>Calibri</vt:lpstr>
      <vt:lpstr>Tema de Office</vt:lpstr>
      <vt:lpstr>PLANARIAN OBSERVATION: BASIS</vt:lpstr>
      <vt:lpstr>PLANARIAN OBSERVATION: BASIS</vt:lpstr>
      <vt:lpstr>PLANARIAN OBSERVATION: PROCEDURE</vt:lpstr>
      <vt:lpstr>PLANARIAN OBSERVATION: PROCEDURE</vt:lpstr>
      <vt:lpstr>PLANARIAN OBSERVATION: PROCEDURE</vt:lpstr>
      <vt:lpstr>PLANARIAN OBSERVATION: ANALYSIS</vt:lpstr>
      <vt:lpstr>PLANARIAN OBSERVATION: 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PLANARIAN OBSERVATION: BASIS</dc:title>
  <dc:creator>Admin</dc:creator>
  <cp:lastModifiedBy>Aida García Pereira</cp:lastModifiedBy>
  <cp:revision>1</cp:revision>
  <dcterms:created xsi:type="dcterms:W3CDTF">2020-04-03T05:55:28Z</dcterms:created>
  <dcterms:modified xsi:type="dcterms:W3CDTF">2021-03-25T22:44:17Z</dcterms:modified>
</cp:coreProperties>
</file>